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256" r:id="rId3"/>
    <p:sldId id="260" r:id="rId4"/>
    <p:sldId id="262" r:id="rId5"/>
    <p:sldId id="280" r:id="rId6"/>
    <p:sldId id="281" r:id="rId7"/>
    <p:sldId id="279" r:id="rId8"/>
    <p:sldId id="263" r:id="rId9"/>
    <p:sldId id="264" r:id="rId10"/>
    <p:sldId id="272" r:id="rId11"/>
    <p:sldId id="275" r:id="rId12"/>
    <p:sldId id="274" r:id="rId13"/>
    <p:sldId id="276" r:id="rId14"/>
    <p:sldId id="278" r:id="rId15"/>
    <p:sldId id="257" r:id="rId16"/>
    <p:sldId id="258" r:id="rId17"/>
    <p:sldId id="291" r:id="rId18"/>
    <p:sldId id="267" r:id="rId19"/>
    <p:sldId id="282" r:id="rId20"/>
    <p:sldId id="271" r:id="rId21"/>
    <p:sldId id="283" r:id="rId22"/>
    <p:sldId id="268" r:id="rId23"/>
    <p:sldId id="284" r:id="rId24"/>
    <p:sldId id="265" r:id="rId25"/>
    <p:sldId id="273" r:id="rId26"/>
    <p:sldId id="266" r:id="rId27"/>
    <p:sldId id="285" r:id="rId28"/>
    <p:sldId id="286" r:id="rId29"/>
    <p:sldId id="288" r:id="rId30"/>
    <p:sldId id="289" r:id="rId31"/>
    <p:sldId id="287" r:id="rId32"/>
    <p:sldId id="290" r:id="rId33"/>
    <p:sldId id="270" r:id="rId34"/>
    <p:sldId id="277" r:id="rId3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>
        <p:scale>
          <a:sx n="100" d="100"/>
          <a:sy n="100" d="100"/>
        </p:scale>
        <p:origin x="-194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CF1DE-C736-4D83-96D4-AA1F3CE5CD61}" type="datetimeFigureOut">
              <a:rPr lang="de-DE" smtClean="0"/>
              <a:t>14.05.2012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DCBD6-AAF0-4D6E-9D22-D5AA2AD15D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58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Effekte treten besonders stark in PCF 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CBD6-AAF0-4D6E-9D22-D5AA2AD15D0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36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KFM:nur</a:t>
            </a:r>
            <a:r>
              <a:rPr lang="de-DE" dirty="0" smtClean="0"/>
              <a:t> licht aus brennebene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CBD6-AAF0-4D6E-9D22-D5AA2AD15D0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16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Stokes-Streuung – Photon überträgt </a:t>
            </a:r>
            <a:r>
              <a:rPr lang="de-DE" dirty="0" err="1" smtClean="0"/>
              <a:t>energie</a:t>
            </a:r>
            <a:r>
              <a:rPr lang="de-DE" dirty="0" smtClean="0"/>
              <a:t>;    </a:t>
            </a:r>
            <a:r>
              <a:rPr lang="de-DE" dirty="0" err="1" smtClean="0"/>
              <a:t>Stimulated</a:t>
            </a:r>
            <a:r>
              <a:rPr lang="de-DE" dirty="0" smtClean="0"/>
              <a:t>=Photon</a:t>
            </a:r>
            <a:r>
              <a:rPr lang="de-DE" baseline="0" dirty="0" smtClean="0"/>
              <a:t> P1 + Pumpphoton P2 (größere Energie) -&gt; P1 induziert Emission eines weiteres Photons durch </a:t>
            </a:r>
            <a:r>
              <a:rPr lang="de-DE" baseline="0" dirty="0" err="1" smtClean="0"/>
              <a:t>Stokesverschiebung</a:t>
            </a:r>
            <a:r>
              <a:rPr lang="de-DE" baseline="0" dirty="0" smtClean="0"/>
              <a:t> von P2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CBD6-AAF0-4D6E-9D22-D5AA2AD15D0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92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ß=w n(</a:t>
            </a:r>
            <a:r>
              <a:rPr lang="de-DE" dirty="0" err="1" smtClean="0"/>
              <a:t>lambda</a:t>
            </a:r>
            <a:r>
              <a:rPr lang="de-DE" dirty="0" smtClean="0"/>
              <a:t>) / c  </a:t>
            </a:r>
            <a:r>
              <a:rPr lang="de-DE" smtClean="0"/>
              <a:t>frequenzabhängige Ausbreitungskonstante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CBD6-AAF0-4D6E-9D22-D5AA2AD15D0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8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GVD negativ: Komponenten des Pulses mit größeren Wellenlängen kommen später an, als diejenigen mit kleinen</a:t>
            </a:r>
            <a:r>
              <a:rPr lang="de-DE" baseline="0" dirty="0" smtClean="0"/>
              <a:t> Wellenlängen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CBD6-AAF0-4D6E-9D22-D5AA2AD15D0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44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</a:t>
            </a:r>
            <a:r>
              <a:rPr lang="de-DE" dirty="0" err="1" smtClean="0"/>
              <a:t>dispersive</a:t>
            </a:r>
            <a:r>
              <a:rPr lang="de-DE" dirty="0" smtClean="0"/>
              <a:t> Wellen + Abhängigkeit von Pulsdauer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CBD6-AAF0-4D6E-9D22-D5AA2AD15D0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74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CBD6-AAF0-4D6E-9D22-D5AA2AD15D0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94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SHG größer wenn Pulse zeitlich überlappen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CBD6-AAF0-4D6E-9D22-D5AA2AD15D0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772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I(t)=|E(t)|^2 .</a:t>
            </a:r>
            <a:r>
              <a:rPr lang="de-DE" baseline="0" dirty="0" smtClean="0"/>
              <a:t> Durch </a:t>
            </a:r>
            <a:r>
              <a:rPr lang="de-DE" baseline="0" dirty="0" err="1" smtClean="0"/>
              <a:t>nonkollinearen</a:t>
            </a:r>
            <a:r>
              <a:rPr lang="de-DE" baseline="0" dirty="0" smtClean="0"/>
              <a:t> Aufbau bleibt nur Term 2E(t)E(</a:t>
            </a:r>
            <a:r>
              <a:rPr lang="de-DE" baseline="0" dirty="0" err="1" smtClean="0"/>
              <a:t>t+tau</a:t>
            </a:r>
            <a:r>
              <a:rPr lang="de-DE" baseline="0" dirty="0" smtClean="0"/>
              <a:t>) über. Integriertes Signal </a:t>
            </a:r>
            <a:r>
              <a:rPr lang="de-DE" dirty="0" smtClean="0"/>
              <a:t>der 2.Harmonischen, da Zeitkonstante des Detektors viel größer als Pulsdauer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CBD6-AAF0-4D6E-9D22-D5AA2AD15D0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9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37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10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61175" y="1268413"/>
            <a:ext cx="1890713" cy="55895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87450" y="1268413"/>
            <a:ext cx="5521325" cy="55895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9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84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655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450" y="2565400"/>
            <a:ext cx="3703638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3488" y="2565400"/>
            <a:ext cx="3705225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29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49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55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0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330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912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Uni-Ol-Foli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68413"/>
            <a:ext cx="7564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565400"/>
            <a:ext cx="7561263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l.noaa.gov/psd/outreach/education/science/raman/" TargetMode="External"/><Relationship Id="rId2" Type="http://schemas.openxmlformats.org/officeDocument/2006/relationships/hyperlink" Target="http://www.rp-photonics.com/supercontinuum_gener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ptical_autocorrelation" TargetMode="External"/><Relationship Id="rId5" Type="http://schemas.openxmlformats.org/officeDocument/2006/relationships/hyperlink" Target="http://www.newport.com/store/gencontent.aspx?id=978863&amp;lang=1031&amp;print=1" TargetMode="External"/><Relationship Id="rId4" Type="http://schemas.openxmlformats.org/officeDocument/2006/relationships/hyperlink" Target="http://www.weltderphysik.de/gebiet/technik/spintronik/solitone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1700808"/>
            <a:ext cx="6552728" cy="1143000"/>
          </a:xfrm>
        </p:spPr>
        <p:txBody>
          <a:bodyPr/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Weißlichterzeugung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C:\Users\Jens\Desktop\spektrumregenb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92" y="5664100"/>
            <a:ext cx="7593013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367801" y="2682514"/>
            <a:ext cx="6535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- </a:t>
            </a:r>
            <a:r>
              <a:rPr lang="de-DE" sz="2000" dirty="0" err="1" smtClean="0"/>
              <a:t>Supercontinnum</a:t>
            </a:r>
            <a:r>
              <a:rPr lang="de-DE" sz="2000" dirty="0" smtClean="0"/>
              <a:t> </a:t>
            </a:r>
            <a:r>
              <a:rPr lang="de-DE" sz="2000" dirty="0" err="1" smtClean="0"/>
              <a:t>generation</a:t>
            </a:r>
            <a:r>
              <a:rPr lang="de-DE" sz="2000" dirty="0" smtClean="0"/>
              <a:t> in </a:t>
            </a:r>
            <a:r>
              <a:rPr lang="de-DE" sz="2000" dirty="0" err="1" smtClean="0"/>
              <a:t>photonic</a:t>
            </a:r>
            <a:r>
              <a:rPr lang="de-DE" sz="2000" dirty="0" smtClean="0"/>
              <a:t> </a:t>
            </a:r>
            <a:r>
              <a:rPr lang="de-DE" sz="2000" dirty="0" err="1" smtClean="0"/>
              <a:t>crystal</a:t>
            </a:r>
            <a:r>
              <a:rPr lang="de-DE" sz="2000" dirty="0" smtClean="0"/>
              <a:t> </a:t>
            </a:r>
            <a:r>
              <a:rPr lang="de-DE" sz="2000" dirty="0" err="1" smtClean="0"/>
              <a:t>fibers</a:t>
            </a:r>
            <a:r>
              <a:rPr lang="de-DE" sz="2000" dirty="0" smtClean="0"/>
              <a:t> - 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3419872" y="3645024"/>
            <a:ext cx="22060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Jens Brauer</a:t>
            </a:r>
          </a:p>
          <a:p>
            <a:r>
              <a:rPr lang="de-DE" sz="2000" dirty="0" smtClean="0"/>
              <a:t>Physik </a:t>
            </a:r>
            <a:r>
              <a:rPr lang="de-DE" sz="2000" dirty="0" smtClean="0"/>
              <a:t>(Master</a:t>
            </a:r>
            <a:r>
              <a:rPr lang="de-DE" sz="2000" dirty="0" smtClean="0"/>
              <a:t>)</a:t>
            </a:r>
          </a:p>
          <a:p>
            <a:endParaRPr lang="de-DE" sz="2000" dirty="0"/>
          </a:p>
          <a:p>
            <a:r>
              <a:rPr lang="de-DE" sz="2000" dirty="0" smtClean="0"/>
              <a:t>14. Februar 2012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4874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209" y="1224632"/>
            <a:ext cx="7561263" cy="4292600"/>
          </a:xfrm>
        </p:spPr>
        <p:txBody>
          <a:bodyPr/>
          <a:lstStyle/>
          <a:p>
            <a:r>
              <a:rPr lang="de-DE" dirty="0"/>
              <a:t>Optik:  Wellenpaket, welches sich ohne Ä</a:t>
            </a:r>
            <a:r>
              <a:rPr lang="de-DE" dirty="0" smtClean="0"/>
              <a:t>nderung seiner Form </a:t>
            </a:r>
            <a:r>
              <a:rPr lang="de-DE" dirty="0"/>
              <a:t>ausbreiten </a:t>
            </a:r>
            <a:r>
              <a:rPr lang="de-DE" dirty="0" smtClean="0"/>
              <a:t>kann</a:t>
            </a:r>
          </a:p>
          <a:p>
            <a:endParaRPr lang="de-DE" dirty="0"/>
          </a:p>
          <a:p>
            <a:r>
              <a:rPr lang="de-DE" dirty="0" err="1" smtClean="0"/>
              <a:t>Soliton</a:t>
            </a:r>
            <a:r>
              <a:rPr lang="de-DE" dirty="0" smtClean="0"/>
              <a:t>: Effekte der SPM und der GVD kompensieren sich</a:t>
            </a:r>
          </a:p>
          <a:p>
            <a:endParaRPr lang="de-DE" dirty="0"/>
          </a:p>
          <a:p>
            <a:r>
              <a:rPr lang="de-DE" dirty="0" smtClean="0"/>
              <a:t>Entstehen z.B. in einer Faser mit großem Wellenbereich anormaler Dispersion</a:t>
            </a:r>
          </a:p>
          <a:p>
            <a:endParaRPr lang="de-DE" dirty="0" smtClean="0"/>
          </a:p>
          <a:p>
            <a:r>
              <a:rPr lang="de-DE" dirty="0" smtClean="0"/>
              <a:t>Dann: </a:t>
            </a:r>
            <a:r>
              <a:rPr lang="de-DE" dirty="0" err="1" smtClean="0"/>
              <a:t>Up-Chirp</a:t>
            </a:r>
            <a:r>
              <a:rPr lang="de-DE" dirty="0" smtClean="0"/>
              <a:t> durch SPM und Down-</a:t>
            </a:r>
            <a:r>
              <a:rPr lang="de-DE" dirty="0" err="1" smtClean="0"/>
              <a:t>Chirp</a:t>
            </a:r>
            <a:r>
              <a:rPr lang="de-DE" dirty="0" smtClean="0"/>
              <a:t> durch Dispersion</a:t>
            </a:r>
          </a:p>
        </p:txBody>
      </p:sp>
    </p:spTree>
    <p:extLst>
      <p:ext uri="{BB962C8B-B14F-4D97-AF65-F5344CB8AC3E}">
        <p14:creationId xmlns:p14="http://schemas.microsoft.com/office/powerpoint/2010/main" val="32982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ns\Documents\My Dropbox\Uni\MASTER\solitonen\Latex\pictures\svg+gg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305676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722062" y="6453336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/2/)</a:t>
            </a:r>
            <a:endParaRPr lang="de-DE" sz="1050" dirty="0"/>
          </a:p>
        </p:txBody>
      </p:sp>
      <p:sp>
        <p:nvSpPr>
          <p:cNvPr id="4" name="Textfeld 3"/>
          <p:cNvSpPr txBox="1"/>
          <p:nvPr/>
        </p:nvSpPr>
        <p:spPr>
          <a:xfrm>
            <a:off x="2267744" y="1179949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Solitonentstehung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99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Analogon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Schwerer Wagen = intensiver Teil des Pulses</a:t>
            </a:r>
          </a:p>
          <a:p>
            <a:endParaRPr lang="de-DE" dirty="0"/>
          </a:p>
        </p:txBody>
      </p:sp>
      <p:pic>
        <p:nvPicPr>
          <p:cNvPr id="1026" name="Picture 2" descr="C:\Users\Jens\Documents\My Dropbox\Uni\MASTER\solitonen\Latex\pictures\ana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6309"/>
            <a:ext cx="9144000" cy="139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948264" y="6021288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/2/)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295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9" y="1484784"/>
                <a:ext cx="5256583" cy="4292600"/>
              </a:xfrm>
            </p:spPr>
            <p:txBody>
              <a:bodyPr/>
              <a:lstStyle/>
              <a:p>
                <a:r>
                  <a:rPr lang="de-DE" smtClean="0"/>
                  <a:t>N-Soliton: </a:t>
                </a:r>
                <a:r>
                  <a:rPr lang="de-DE" dirty="0" smtClean="0"/>
                  <a:t>N </a:t>
                </a:r>
                <a:r>
                  <a:rPr lang="de-DE" dirty="0" err="1" smtClean="0"/>
                  <a:t>Solitonen</a:t>
                </a:r>
                <a:r>
                  <a:rPr lang="de-DE" dirty="0" smtClean="0"/>
                  <a:t> die sich in einer Gruppe bewegen</a:t>
                </a:r>
              </a:p>
              <a:p>
                <a:pPr lvl="1"/>
                <a:r>
                  <a:rPr lang="de-DE" dirty="0" err="1" smtClean="0"/>
                  <a:t>Pulsform</a:t>
                </a:r>
                <a:r>
                  <a:rPr lang="de-DE" dirty="0" smtClean="0"/>
                  <a:t> ändert sich periodisch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𝑁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/>
                              </a:rPr>
                              <m:t>𝛾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𝜆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de-DE" b="0" i="1" smtClean="0">
                                <a:latin typeface="Cambria Math"/>
                              </a:rPr>
                              <m:t>𝐺𝑉𝐷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𝜆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Spaltung in N fundamentale </a:t>
                </a:r>
                <a:r>
                  <a:rPr lang="de-DE" dirty="0" err="1" smtClean="0"/>
                  <a:t>Solitonen</a:t>
                </a:r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Spaltung initiiert durch</a:t>
                </a:r>
              </a:p>
              <a:p>
                <a:pPr lvl="1"/>
                <a:r>
                  <a:rPr lang="de-DE" dirty="0" smtClean="0"/>
                  <a:t>Induzierte </a:t>
                </a:r>
                <a:r>
                  <a:rPr lang="de-DE" dirty="0" err="1" smtClean="0"/>
                  <a:t>Ramanstreuung</a:t>
                </a:r>
                <a:r>
                  <a:rPr lang="de-DE" dirty="0" smtClean="0"/>
                  <a:t> (Rotverschiebung)</a:t>
                </a:r>
              </a:p>
              <a:p>
                <a:pPr lvl="1"/>
                <a:r>
                  <a:rPr lang="de-DE" dirty="0" smtClean="0"/>
                  <a:t>Dispersion höherer Ordnung (Blauverschiebung)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9" y="1484784"/>
                <a:ext cx="5256583" cy="4292600"/>
              </a:xfrm>
              <a:blipFill rotWithShape="1">
                <a:blip r:embed="rId3"/>
                <a:stretch>
                  <a:fillRect l="-1508" t="-994" b="-284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Jens\Documents\My Dropbox\Uni\MASTER\solitonen\Latex\pictures\g299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6469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ns\Downloads\soliton_spectrogra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53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604470" y="112474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N=2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0112" y="371703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N=3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393348" y="6596390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/1/)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6166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752528" cy="907517"/>
          </a:xfrm>
        </p:spPr>
        <p:txBody>
          <a:bodyPr/>
          <a:lstStyle/>
          <a:p>
            <a:r>
              <a:rPr lang="de-DE" b="1" u="sng" dirty="0" smtClean="0"/>
              <a:t>Vierwellen-Mischung</a:t>
            </a:r>
            <a:endParaRPr lang="de-DE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628800"/>
                <a:ext cx="7704856" cy="4292600"/>
              </a:xfrm>
            </p:spPr>
            <p:txBody>
              <a:bodyPr/>
              <a:lstStyle/>
              <a:p>
                <a:r>
                  <a:rPr lang="de-DE" dirty="0" smtClean="0"/>
                  <a:t>Ausbreitung von 2 unterschiedlichen Frequenzkomponenten in der Faser </a:t>
                </a:r>
              </a:p>
              <a:p>
                <a:endParaRPr lang="de-DE" dirty="0" smtClean="0"/>
              </a:p>
              <a:p>
                <a:r>
                  <a:rPr lang="de-DE" dirty="0" smtClean="0"/>
                  <a:t>zwei neue Frequenzen können erzeugt werden</a:t>
                </a:r>
              </a:p>
              <a:p>
                <a:endParaRPr lang="de-D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endParaRPr lang="de-DE" dirty="0"/>
              </a:p>
              <a:p>
                <a:r>
                  <a:rPr lang="de-DE" dirty="0" err="1"/>
                  <a:t>Bsp</a:t>
                </a:r>
                <a:r>
                  <a:rPr lang="de-DE" dirty="0"/>
                  <a:t>: </a:t>
                </a:r>
                <a:r>
                  <a:rPr lang="de-DE" dirty="0" err="1"/>
                  <a:t>Solitonen</a:t>
                </a:r>
                <a:r>
                  <a:rPr lang="de-DE" dirty="0"/>
                  <a:t> wechselwirken mit </a:t>
                </a:r>
                <a:r>
                  <a:rPr lang="de-DE" dirty="0" err="1"/>
                  <a:t>dispersiven</a:t>
                </a:r>
                <a:r>
                  <a:rPr lang="de-DE" dirty="0"/>
                  <a:t> Wellen</a:t>
                </a:r>
              </a:p>
              <a:p>
                <a:endParaRPr lang="de-DE" dirty="0"/>
              </a:p>
              <a:p>
                <a:r>
                  <a:rPr lang="de-DE" dirty="0" smtClean="0"/>
                  <a:t>Neue Wellenlängen durch Vierwellenmischen</a:t>
                </a: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r>
                  <a:rPr lang="de-DE" dirty="0" smtClean="0"/>
                  <a:t>Tritt besonders bei „langen“ Pump-Pulsen auf (</a:t>
                </a:r>
                <a:r>
                  <a:rPr lang="de-DE" dirty="0" err="1" smtClean="0"/>
                  <a:t>ns</a:t>
                </a:r>
                <a:r>
                  <a:rPr lang="de-DE" dirty="0" smtClean="0"/>
                  <a:t>)</a:t>
                </a:r>
              </a:p>
              <a:p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628800"/>
                <a:ext cx="7704856" cy="4292600"/>
              </a:xfrm>
              <a:blipFill rotWithShape="1">
                <a:blip r:embed="rId2"/>
                <a:stretch>
                  <a:fillRect l="-1188" t="-994" r="-1267" b="-248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016224" cy="132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487319" y="2204864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/1/)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3591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6336704" cy="1143000"/>
          </a:xfrm>
        </p:spPr>
        <p:txBody>
          <a:bodyPr/>
          <a:lstStyle/>
          <a:p>
            <a:r>
              <a:rPr lang="de-DE" b="1" u="sng" dirty="0" err="1" smtClean="0"/>
              <a:t>Photonische</a:t>
            </a:r>
            <a:r>
              <a:rPr lang="de-DE" b="1" u="sng" dirty="0" smtClean="0"/>
              <a:t> Kristallfasern (PCF)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276872"/>
            <a:ext cx="7561263" cy="4292600"/>
          </a:xfrm>
        </p:spPr>
        <p:txBody>
          <a:bodyPr/>
          <a:lstStyle/>
          <a:p>
            <a:r>
              <a:rPr lang="de-DE" dirty="0" smtClean="0"/>
              <a:t>Zwei Kategorien</a:t>
            </a:r>
          </a:p>
          <a:p>
            <a:pPr lvl="1"/>
            <a:r>
              <a:rPr lang="de-DE" i="1" dirty="0" smtClean="0">
                <a:solidFill>
                  <a:srgbClr val="0F19EB"/>
                </a:solidFill>
              </a:rPr>
              <a:t>Indexgeführte Fasern </a:t>
            </a:r>
            <a:r>
              <a:rPr lang="de-DE" dirty="0" smtClean="0"/>
              <a:t>(mit massivem Kern)</a:t>
            </a:r>
          </a:p>
          <a:p>
            <a:pPr lvl="1"/>
            <a:r>
              <a:rPr lang="de-DE" i="1" dirty="0" err="1" smtClean="0">
                <a:solidFill>
                  <a:srgbClr val="0F19EB"/>
                </a:solidFill>
              </a:rPr>
              <a:t>Photonische</a:t>
            </a:r>
            <a:r>
              <a:rPr lang="de-DE" i="1" dirty="0" smtClean="0">
                <a:solidFill>
                  <a:srgbClr val="0F19EB"/>
                </a:solidFill>
              </a:rPr>
              <a:t> Bandlücken-Fasern </a:t>
            </a:r>
            <a:r>
              <a:rPr lang="de-DE" dirty="0" smtClean="0"/>
              <a:t>(periodisch mikrostrukturierte Struktur und Kern mit niedrigem Brechungsindex, z.B. </a:t>
            </a:r>
            <a:r>
              <a:rPr lang="de-DE" dirty="0" err="1" smtClean="0"/>
              <a:t>Hohlkern</a:t>
            </a:r>
            <a:r>
              <a:rPr lang="de-DE" dirty="0" smtClean="0"/>
              <a:t>)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Bestimmte Eigenschaften im Vergleich zu normalen Fasern</a:t>
            </a:r>
          </a:p>
          <a:p>
            <a:pPr lvl="1"/>
            <a:r>
              <a:rPr lang="de-DE" dirty="0" smtClean="0"/>
              <a:t>Außergewöhnlich hohe Nichtlinearität</a:t>
            </a:r>
          </a:p>
          <a:p>
            <a:pPr lvl="1"/>
            <a:r>
              <a:rPr lang="de-DE" dirty="0" smtClean="0"/>
              <a:t>Optimierte Dispersionseigenschaften (Dispersion lässt sich „einstellen“ durch Anordnung der Hohlräume)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2083368" cy="206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028384" y="2827238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/5/)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984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296" y="764704"/>
            <a:ext cx="7564438" cy="1143000"/>
          </a:xfrm>
        </p:spPr>
        <p:txBody>
          <a:bodyPr/>
          <a:lstStyle/>
          <a:p>
            <a:r>
              <a:rPr lang="de-DE" dirty="0" smtClean="0"/>
              <a:t>Indexgeführte Fasern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5040560" cy="4292600"/>
          </a:xfrm>
        </p:spPr>
        <p:txBody>
          <a:bodyPr/>
          <a:lstStyle/>
          <a:p>
            <a:r>
              <a:rPr lang="de-DE" sz="2000" dirty="0" smtClean="0"/>
              <a:t>Lichtübertragung durch Totalreflexion</a:t>
            </a:r>
          </a:p>
          <a:p>
            <a:endParaRPr lang="de-DE" dirty="0"/>
          </a:p>
          <a:p>
            <a:r>
              <a:rPr lang="de-DE" sz="2000" dirty="0" smtClean="0"/>
              <a:t>Luftgefüllte Bereiche senken den Brechungsindex</a:t>
            </a:r>
          </a:p>
          <a:p>
            <a:pPr marL="0" indent="0">
              <a:buNone/>
            </a:pPr>
            <a:r>
              <a:rPr lang="de-DE" sz="2000" dirty="0" smtClean="0"/>
              <a:t>            =&gt; Stufenindex-Faser</a:t>
            </a:r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3094087" cy="42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0411" y="4113073"/>
            <a:ext cx="6984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Bestehen aus </a:t>
            </a:r>
            <a:r>
              <a:rPr lang="de-DE" sz="2000" dirty="0" err="1" smtClean="0"/>
              <a:t>undotiertem</a:t>
            </a:r>
            <a:r>
              <a:rPr lang="de-DE" sz="2000" dirty="0" smtClean="0"/>
              <a:t> Quarzglas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2000" dirty="0" smtClean="0"/>
              <a:t>Sehr geringe Verluste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2000" dirty="0" smtClean="0"/>
              <a:t>Kann bei hohen Leistungen eingesetzt werden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Flexibilität im Design -&gt; extrem nichtlineare Fasern möglich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186549" y="4741569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/5/)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8229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836712"/>
            <a:ext cx="6120680" cy="804470"/>
          </a:xfrm>
        </p:spPr>
        <p:txBody>
          <a:bodyPr/>
          <a:lstStyle/>
          <a:p>
            <a:r>
              <a:rPr lang="de-DE" sz="2400" dirty="0" smtClean="0"/>
              <a:t>Dispersion der verwendeten Faser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Jens\Documents\My Dropbox\Uni\MASTER\dispersionfa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9174"/>
            <a:ext cx="8475092" cy="52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012160" y="2996952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Anomale Dispersion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641058" y="335699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Normale Dispersion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911193" y="6631468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/5/)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0027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7564438" cy="1143000"/>
          </a:xfrm>
        </p:spPr>
        <p:txBody>
          <a:bodyPr/>
          <a:lstStyle/>
          <a:p>
            <a:r>
              <a:rPr lang="de-DE" b="1" u="sng" dirty="0" err="1" smtClean="0"/>
              <a:t>Autokorrelator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88840"/>
            <a:ext cx="7561263" cy="4292600"/>
          </a:xfrm>
        </p:spPr>
        <p:txBody>
          <a:bodyPr/>
          <a:lstStyle/>
          <a:p>
            <a:r>
              <a:rPr lang="de-DE" dirty="0" smtClean="0"/>
              <a:t>Pulsdauer messen</a:t>
            </a:r>
          </a:p>
          <a:p>
            <a:endParaRPr lang="de-DE" dirty="0" smtClean="0"/>
          </a:p>
          <a:p>
            <a:r>
              <a:rPr lang="de-DE" dirty="0" smtClean="0"/>
              <a:t>Elektronische Geräte im Allgemeinen zu langsam</a:t>
            </a:r>
          </a:p>
          <a:p>
            <a:endParaRPr lang="de-DE" dirty="0" smtClean="0"/>
          </a:p>
          <a:p>
            <a:r>
              <a:rPr lang="de-DE" dirty="0" smtClean="0"/>
              <a:t>Optische Messung der Pulsdauer durch Puls selbst</a:t>
            </a:r>
          </a:p>
          <a:p>
            <a:endParaRPr lang="de-DE" dirty="0"/>
          </a:p>
          <a:p>
            <a:r>
              <a:rPr lang="de-DE" dirty="0" smtClean="0"/>
              <a:t>Unterschied:</a:t>
            </a:r>
          </a:p>
          <a:p>
            <a:pPr lvl="1"/>
            <a:r>
              <a:rPr lang="de-DE" dirty="0" smtClean="0">
                <a:solidFill>
                  <a:srgbClr val="0F19EB"/>
                </a:solidFill>
              </a:rPr>
              <a:t>Intensitäts-</a:t>
            </a:r>
            <a:r>
              <a:rPr lang="de-DE" dirty="0" err="1">
                <a:solidFill>
                  <a:srgbClr val="0F19EB"/>
                </a:solidFill>
              </a:rPr>
              <a:t>A</a:t>
            </a:r>
            <a:r>
              <a:rPr lang="de-DE" dirty="0" err="1" smtClean="0">
                <a:solidFill>
                  <a:srgbClr val="0F19EB"/>
                </a:solidFill>
              </a:rPr>
              <a:t>utokorrelator</a:t>
            </a:r>
            <a:endParaRPr lang="de-DE" dirty="0" smtClean="0">
              <a:solidFill>
                <a:srgbClr val="0F19EB"/>
              </a:solidFill>
            </a:endParaRPr>
          </a:p>
          <a:p>
            <a:pPr lvl="1"/>
            <a:r>
              <a:rPr lang="de-DE" dirty="0" smtClean="0">
                <a:solidFill>
                  <a:srgbClr val="0F19EB"/>
                </a:solidFill>
              </a:rPr>
              <a:t>Interferometer-</a:t>
            </a:r>
            <a:r>
              <a:rPr lang="de-DE" dirty="0" err="1" smtClean="0">
                <a:solidFill>
                  <a:srgbClr val="0F19EB"/>
                </a:solidFill>
              </a:rPr>
              <a:t>Autokorrelator</a:t>
            </a:r>
            <a:endParaRPr lang="de-DE" dirty="0" smtClean="0">
              <a:solidFill>
                <a:srgbClr val="0F19EB"/>
              </a:solidFill>
            </a:endParaRPr>
          </a:p>
          <a:p>
            <a:pPr lvl="1"/>
            <a:r>
              <a:rPr lang="de-DE" dirty="0" smtClean="0">
                <a:solidFill>
                  <a:srgbClr val="0F19EB"/>
                </a:solidFill>
              </a:rPr>
              <a:t>Feld - </a:t>
            </a:r>
            <a:r>
              <a:rPr lang="de-DE" dirty="0" err="1" smtClean="0">
                <a:solidFill>
                  <a:srgbClr val="0F19EB"/>
                </a:solidFill>
              </a:rPr>
              <a:t>Autokorrelator</a:t>
            </a:r>
            <a:endParaRPr lang="de-DE" dirty="0" smtClean="0">
              <a:solidFill>
                <a:srgbClr val="0F19EB"/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2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980728"/>
            <a:ext cx="4608512" cy="1143000"/>
          </a:xfrm>
        </p:spPr>
        <p:txBody>
          <a:bodyPr/>
          <a:lstStyle/>
          <a:p>
            <a:r>
              <a:rPr lang="de-DE" b="1" dirty="0" err="1" smtClean="0"/>
              <a:t>Intensitätsautokorrelator</a:t>
            </a:r>
            <a:endParaRPr lang="de-DE" b="1" dirty="0"/>
          </a:p>
        </p:txBody>
      </p:sp>
      <p:pic>
        <p:nvPicPr>
          <p:cNvPr id="3075" name="Picture 3" descr="C:\Users\Jens\Desktop\autocorrelator_ne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99304"/>
            <a:ext cx="8044442" cy="40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267744" y="6309320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/7/)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1549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347864" y="-99392"/>
            <a:ext cx="4608512" cy="908720"/>
          </a:xfrm>
        </p:spPr>
        <p:txBody>
          <a:bodyPr/>
          <a:lstStyle/>
          <a:p>
            <a:r>
              <a:rPr lang="de-DE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</a:t>
            </a:r>
            <a:endParaRPr lang="de-DE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9632" y="1124744"/>
            <a:ext cx="7561263" cy="4292600"/>
          </a:xfrm>
        </p:spPr>
        <p:txBody>
          <a:bodyPr/>
          <a:lstStyle/>
          <a:p>
            <a:r>
              <a:rPr lang="de-DE" dirty="0" smtClean="0"/>
              <a:t>Generierung eines Superkontinuums</a:t>
            </a:r>
          </a:p>
          <a:p>
            <a:pPr lvl="1"/>
            <a:r>
              <a:rPr lang="de-DE" dirty="0" smtClean="0"/>
              <a:t>Selbstphasenmodulation</a:t>
            </a:r>
          </a:p>
          <a:p>
            <a:pPr lvl="1"/>
            <a:r>
              <a:rPr lang="de-DE" dirty="0" err="1" smtClean="0"/>
              <a:t>Ramanstreuung</a:t>
            </a:r>
            <a:endParaRPr lang="de-DE" dirty="0" smtClean="0"/>
          </a:p>
          <a:p>
            <a:pPr lvl="1"/>
            <a:r>
              <a:rPr lang="de-DE" dirty="0" err="1" smtClean="0"/>
              <a:t>Solitonenspaltung</a:t>
            </a:r>
            <a:endParaRPr lang="de-DE" dirty="0" smtClean="0"/>
          </a:p>
          <a:p>
            <a:pPr lvl="1"/>
            <a:r>
              <a:rPr lang="de-DE" dirty="0" smtClean="0"/>
              <a:t>Vierwellenmischung</a:t>
            </a:r>
            <a:endParaRPr lang="de-DE" dirty="0"/>
          </a:p>
          <a:p>
            <a:pPr lvl="1"/>
            <a:endParaRPr lang="de-DE" dirty="0" smtClean="0"/>
          </a:p>
          <a:p>
            <a:r>
              <a:rPr lang="de-DE" dirty="0" err="1" smtClean="0"/>
              <a:t>Photonische</a:t>
            </a:r>
            <a:r>
              <a:rPr lang="de-DE" dirty="0" smtClean="0"/>
              <a:t> Kristallfasern</a:t>
            </a:r>
            <a:endParaRPr lang="de-DE" dirty="0"/>
          </a:p>
          <a:p>
            <a:r>
              <a:rPr lang="de-DE" dirty="0" smtClean="0"/>
              <a:t>Pulsdauer messen – </a:t>
            </a:r>
            <a:r>
              <a:rPr lang="de-DE" dirty="0" err="1" smtClean="0"/>
              <a:t>Autokorrelator</a:t>
            </a:r>
            <a:endParaRPr lang="de-DE" dirty="0" smtClean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dirty="0" smtClean="0"/>
              <a:t>Versuchsaufbau</a:t>
            </a:r>
            <a:endParaRPr lang="de-DE" dirty="0"/>
          </a:p>
          <a:p>
            <a:r>
              <a:rPr lang="de-DE" dirty="0" smtClean="0"/>
              <a:t>Abhängigkeit Superkontinuum - Pulsdauer</a:t>
            </a:r>
            <a:endParaRPr lang="de-DE" dirty="0"/>
          </a:p>
          <a:p>
            <a:r>
              <a:rPr lang="de-DE" dirty="0" smtClean="0"/>
              <a:t>Abhängigkeit Superkontinuum - Leistung</a:t>
            </a:r>
          </a:p>
          <a:p>
            <a:endParaRPr lang="de-DE" sz="1800" dirty="0"/>
          </a:p>
          <a:p>
            <a:r>
              <a:rPr lang="de-DE" dirty="0" smtClean="0"/>
              <a:t>Fazit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331640" y="1008608"/>
                <a:ext cx="7561263" cy="4292600"/>
              </a:xfrm>
            </p:spPr>
            <p:txBody>
              <a:bodyPr/>
              <a:lstStyle/>
              <a:p>
                <a:r>
                  <a:rPr lang="de-DE" dirty="0" smtClean="0"/>
                  <a:t>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 dem elektrischen Feld zur Zeit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de-DE" dirty="0" smtClean="0"/>
                  <a:t> gilt: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𝑆𝐻𝐺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 =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+2</m:t>
                      </m:r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𝜏</m:t>
                      </m:r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b="0" dirty="0" smtClean="0"/>
              </a:p>
              <a:p>
                <a:r>
                  <a:rPr lang="de-DE" dirty="0" smtClean="0"/>
                  <a:t>Durch nicht-kollinearen Aufbau bleibt nur </a:t>
                </a:r>
                <a:r>
                  <a:rPr lang="de-DE" dirty="0" smtClean="0"/>
                  <a:t>das </a:t>
                </a:r>
                <a:r>
                  <a:rPr lang="de-DE" dirty="0" smtClean="0"/>
                  <a:t>Signal</a:t>
                </a:r>
                <a:r>
                  <a:rPr lang="de-DE" dirty="0" smtClean="0"/>
                  <a:t> </a:t>
                </a:r>
                <a:r>
                  <a:rPr lang="de-DE" dirty="0" smtClean="0"/>
                  <a:t>auf der optischen Achse übrig: 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2</m:t>
                    </m:r>
                    <m:r>
                      <a:rPr lang="de-DE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e-DE" i="1">
                        <a:latin typeface="Cambria Math"/>
                      </a:rPr>
                      <m:t>𝐸</m:t>
                    </m:r>
                    <m:r>
                      <a:rPr lang="de-DE" i="1">
                        <a:latin typeface="Cambria Math"/>
                      </a:rPr>
                      <m:t>(</m:t>
                    </m:r>
                    <m:r>
                      <a:rPr lang="de-DE" i="1">
                        <a:latin typeface="Cambria Math"/>
                      </a:rPr>
                      <m:t>𝑡</m:t>
                    </m:r>
                    <m:r>
                      <a:rPr lang="de-DE" i="1">
                        <a:latin typeface="Cambria Math"/>
                      </a:rPr>
                      <m:t>+</m:t>
                    </m:r>
                    <m:r>
                      <a:rPr lang="de-DE" i="1">
                        <a:latin typeface="Cambria Math"/>
                      </a:rPr>
                      <m:t>𝜏</m:t>
                    </m:r>
                    <m:r>
                      <a:rPr lang="de-DE" i="1"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)</a:t>
                </a:r>
                <a:endParaRPr lang="de-DE" dirty="0"/>
              </a:p>
              <a:p>
                <a:pPr marL="0" indent="0">
                  <a:buNone/>
                </a:pPr>
                <a:endParaRPr lang="de-DE" sz="2000" b="0" dirty="0" smtClean="0"/>
              </a:p>
              <a:p>
                <a:r>
                  <a:rPr lang="de-DE" dirty="0" smtClean="0"/>
                  <a:t>Detektor misst integriertes Signal</a:t>
                </a: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𝐴𝐶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∝</m:t>
                    </m:r>
                    <m:nary>
                      <m:naryPr>
                        <m:subHide m:val="on"/>
                        <m:supHide m:val="on"/>
                        <m:ctrlPr>
                          <a:rPr lang="de-DE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</a:rPr>
                          <m:t>  </m:t>
                        </m:r>
                      </m:e>
                    </m:nary>
                    <m:r>
                      <a:rPr lang="de-DE" b="0" i="1" smtClean="0">
                        <a:latin typeface="Cambria Math"/>
                      </a:rPr>
                      <m:t>𝑑𝑡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de-DE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de-DE" b="0" i="1" smtClean="0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𝜏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𝑑𝑡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sz="2000" dirty="0"/>
              </a:p>
              <a:p>
                <a:r>
                  <a:rPr lang="de-DE" dirty="0" smtClean="0"/>
                  <a:t>Bei bekannter </a:t>
                </a:r>
                <a:r>
                  <a:rPr lang="de-DE" dirty="0" err="1" smtClean="0"/>
                  <a:t>Pulsform</a:t>
                </a:r>
                <a:r>
                  <a:rPr lang="de-DE" dirty="0" smtClean="0"/>
                  <a:t> lässt sich Pulsdauer bestimmen</a:t>
                </a:r>
              </a:p>
              <a:p>
                <a:r>
                  <a:rPr lang="de-DE" dirty="0" smtClean="0"/>
                  <a:t>Nachteil: Keine Information über spektrale Phase</a:t>
                </a:r>
              </a:p>
              <a:p>
                <a:endParaRPr lang="de-DE" b="0" dirty="0" smtClean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1640" y="1008608"/>
                <a:ext cx="7561263" cy="4292600"/>
              </a:xfrm>
              <a:blipFill rotWithShape="1">
                <a:blip r:embed="rId3"/>
                <a:stretch>
                  <a:fillRect l="-1048" t="-993" r="-2176" b="-381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5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74036"/>
            <a:ext cx="6841240" cy="512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32186" y="1004704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Beispiel – Intensitäts-Autokorrelation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486128" y="6543383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/6/)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4787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ns\Documents\My Dropbox\Uni\MASTER\FPR\White Light Generation\Protokoll\pictures\Optical-interferometric-autocorrelation-set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49" y="1988840"/>
            <a:ext cx="738187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7564438" cy="1143000"/>
          </a:xfrm>
        </p:spPr>
        <p:txBody>
          <a:bodyPr/>
          <a:lstStyle/>
          <a:p>
            <a:r>
              <a:rPr lang="de-DE" b="1" dirty="0" smtClean="0"/>
              <a:t>Interferometrie-Autokorrelation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331640" y="5979815"/>
                <a:ext cx="4582537" cy="848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𝐴𝐶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400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2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2400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de-DE" sz="24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de-DE" sz="2400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2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2400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de-DE" sz="2400" i="1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de-DE" sz="2400" i="1">
                                                  <a:latin typeface="Cambria Math"/>
                                                </a:rPr>
                                                <m:t>𝜏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979815"/>
                <a:ext cx="4582537" cy="8484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7864318" y="5979815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/6/)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8521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4" y="1268760"/>
            <a:ext cx="730289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724612" y="6610563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/6/)</a:t>
            </a:r>
            <a:endParaRPr lang="de-DE" sz="1050" dirty="0"/>
          </a:p>
        </p:txBody>
      </p:sp>
      <p:sp>
        <p:nvSpPr>
          <p:cNvPr id="4" name="Textfeld 3"/>
          <p:cNvSpPr txBox="1"/>
          <p:nvPr/>
        </p:nvSpPr>
        <p:spPr>
          <a:xfrm>
            <a:off x="2932186" y="1004704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Beispiel – Interferometer-Autokorrelation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0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-171400"/>
            <a:ext cx="3744416" cy="792088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Versuchsaufbau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Jens\Desktop\aufb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47" y="1556792"/>
            <a:ext cx="5760640" cy="47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6453336"/>
            <a:ext cx="773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P1, P2 : </a:t>
            </a:r>
            <a:r>
              <a:rPr lang="de-DE" dirty="0" err="1" smtClean="0"/>
              <a:t>Prism</a:t>
            </a:r>
            <a:r>
              <a:rPr lang="de-DE" dirty="0" smtClean="0"/>
              <a:t>, </a:t>
            </a:r>
            <a:r>
              <a:rPr lang="de-DE" dirty="0" err="1" smtClean="0"/>
              <a:t>AC:Autocorrelator</a:t>
            </a:r>
            <a:r>
              <a:rPr lang="de-DE" dirty="0" smtClean="0"/>
              <a:t>, OB1,OB2: </a:t>
            </a:r>
            <a:r>
              <a:rPr lang="de-DE" dirty="0" err="1" smtClean="0"/>
              <a:t>microscope</a:t>
            </a:r>
            <a:r>
              <a:rPr lang="de-DE" dirty="0" smtClean="0"/>
              <a:t> </a:t>
            </a:r>
            <a:r>
              <a:rPr lang="de-DE" dirty="0" err="1" smtClean="0"/>
              <a:t>objective</a:t>
            </a:r>
            <a:r>
              <a:rPr lang="de-DE" dirty="0" smtClean="0"/>
              <a:t>, L:lens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053" y="692696"/>
            <a:ext cx="4131834" cy="1143000"/>
          </a:xfrm>
        </p:spPr>
        <p:txBody>
          <a:bodyPr/>
          <a:lstStyle/>
          <a:p>
            <a:r>
              <a:rPr lang="de-DE" b="1" u="sng" dirty="0" smtClean="0"/>
              <a:t>Superkontinuum</a:t>
            </a:r>
            <a:endParaRPr lang="de-DE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48" y="2204864"/>
            <a:ext cx="47625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Jens\Desktop\spektrumregenbog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92" y="5664100"/>
            <a:ext cx="7593013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020272" y="3789040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/1/)</a:t>
            </a:r>
            <a:endParaRPr lang="de-DE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4720998" y="6596390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/8/)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0312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0"/>
            <a:ext cx="6264696" cy="54868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Abhängigkeit Spektrum - Leistung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Jens\Desktop\g29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" y="1556792"/>
            <a:ext cx="470265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51" y="1556792"/>
            <a:ext cx="469915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79712" y="5507940"/>
            <a:ext cx="6171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Nichtlineare Effekte abhängig von Leistung (Kerr-Effekt)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Spektrum breiter je höher die Leistung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37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-315416"/>
            <a:ext cx="7564438" cy="1143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Abhängigkeit Spektrum - Leistung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84784"/>
            <a:ext cx="7150437" cy="536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0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-315416"/>
            <a:ext cx="7564438" cy="1143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Abhängigkeit Spektrum - Pulsdauer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557121"/>
            <a:ext cx="7056784" cy="529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3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ns\Desktop\pulseo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76628"/>
            <a:ext cx="7128792" cy="53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4932040" y="5393866"/>
                <a:ext cx="240091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107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±3</m:t>
                          </m:r>
                        </m:e>
                      </m:d>
                      <m:r>
                        <m:rPr>
                          <m:lit/>
                        </m:rP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fs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393866"/>
                <a:ext cx="2400914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195736" y="-27384"/>
            <a:ext cx="6264696" cy="54868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Abhängigkeit Pulsdauer – Ort P2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5760640" cy="1143000"/>
          </a:xfrm>
        </p:spPr>
        <p:txBody>
          <a:bodyPr/>
          <a:lstStyle/>
          <a:p>
            <a:r>
              <a:rPr lang="de-DE" b="1" u="sng" dirty="0" smtClean="0">
                <a:solidFill>
                  <a:schemeClr val="tx1"/>
                </a:solidFill>
              </a:rPr>
              <a:t>Weißlicht - Superkontinuum</a:t>
            </a:r>
            <a:endParaRPr lang="de-DE" b="1" u="sng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2780928"/>
            <a:ext cx="7561263" cy="429260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Weite Anwendungsbereiche in wissenschaftlichen Untersuchungen: </a:t>
            </a:r>
          </a:p>
          <a:p>
            <a:pPr lvl="1"/>
            <a:r>
              <a:rPr lang="de-DE" dirty="0" smtClean="0"/>
              <a:t>Spektroskopie (Licht mit breitem Spektrum vorteilhaft)</a:t>
            </a:r>
          </a:p>
          <a:p>
            <a:pPr lvl="1"/>
            <a:r>
              <a:rPr lang="de-DE" dirty="0" smtClean="0"/>
              <a:t>Konfokale Fluoreszenz Mikroskopie</a:t>
            </a:r>
          </a:p>
          <a:p>
            <a:pPr lvl="1"/>
            <a:r>
              <a:rPr lang="de-DE" dirty="0" smtClean="0"/>
              <a:t>Optische Kohärenztomografie (OCT) - Weißlichtinterferometrie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88408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884368" y="3789040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/1/)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1178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0"/>
            <a:ext cx="6840760" cy="54868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Abhängigkeit Spektrum - Pulsdauer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56792"/>
            <a:ext cx="4747298" cy="35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788024" cy="359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83768" y="544522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Solitonenspaltung</a:t>
            </a:r>
            <a:r>
              <a:rPr lang="de-DE" dirty="0" smtClean="0"/>
              <a:t> durch Dispersion höherer Ordnung nur für „kurze“ Pulse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Spektrum breiter je kleiner die Pulsdauer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3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-315416"/>
            <a:ext cx="7564438" cy="1143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Abhängigkeit Spektrum - Pulsdauer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5" y="1557121"/>
            <a:ext cx="7056782" cy="529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6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percontinuum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264696" cy="33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160594" y="1039149"/>
            <a:ext cx="535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 smtClean="0"/>
              <a:t>Spektrale Verbreiterung entlang der Faser </a:t>
            </a:r>
            <a:endParaRPr lang="de-DE" sz="2000" b="1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6707928" y="5129678"/>
            <a:ext cx="16145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/1/ - RP </a:t>
            </a:r>
            <a:r>
              <a:rPr lang="de-DE" sz="1050" dirty="0" err="1" smtClean="0"/>
              <a:t>Photonics</a:t>
            </a:r>
            <a:r>
              <a:rPr lang="de-DE" sz="1050" dirty="0" smtClean="0"/>
              <a:t>)</a:t>
            </a:r>
            <a:endParaRPr lang="de-DE" sz="1050" dirty="0"/>
          </a:p>
        </p:txBody>
      </p:sp>
      <p:sp>
        <p:nvSpPr>
          <p:cNvPr id="5" name="Textfeld 4"/>
          <p:cNvSpPr txBox="1"/>
          <p:nvPr/>
        </p:nvSpPr>
        <p:spPr>
          <a:xfrm>
            <a:off x="1625729" y="5417824"/>
            <a:ext cx="625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Ab 1</a:t>
            </a:r>
            <a:r>
              <a:rPr lang="de-DE" sz="800" dirty="0" smtClean="0"/>
              <a:t> </a:t>
            </a:r>
            <a:r>
              <a:rPr lang="de-DE" dirty="0" smtClean="0"/>
              <a:t>mm wird spektrale Verbreiterung weniger, da Leistung abnimmt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Fazit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Superkontinuum lässt sich heutzutage mit einfachen Mittel erzeugen</a:t>
            </a:r>
          </a:p>
          <a:p>
            <a:endParaRPr lang="de-DE" dirty="0" smtClean="0"/>
          </a:p>
          <a:p>
            <a:r>
              <a:rPr lang="de-DE" dirty="0" smtClean="0"/>
              <a:t>Justierung sehr schwer, zeitaufwendig</a:t>
            </a:r>
          </a:p>
          <a:p>
            <a:endParaRPr lang="de-DE" dirty="0"/>
          </a:p>
          <a:p>
            <a:r>
              <a:rPr lang="de-DE" dirty="0" smtClean="0"/>
              <a:t>Theoretisch erwartete Effekte konnten mit den Messungen bestätigt werden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42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312368" cy="576064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Quellen: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484784"/>
            <a:ext cx="7561263" cy="4292600"/>
          </a:xfrm>
        </p:spPr>
        <p:txBody>
          <a:bodyPr/>
          <a:lstStyle/>
          <a:p>
            <a:r>
              <a:rPr lang="de-DE" sz="1400" dirty="0" smtClean="0"/>
              <a:t>/1/ </a:t>
            </a:r>
            <a:r>
              <a:rPr lang="de-DE" sz="1400" dirty="0" err="1" smtClean="0"/>
              <a:t>Paschotta</a:t>
            </a:r>
            <a:r>
              <a:rPr lang="de-DE" sz="1400" dirty="0" smtClean="0"/>
              <a:t>, R., </a:t>
            </a:r>
            <a:r>
              <a:rPr lang="de-DE" sz="1400" i="1" dirty="0" err="1" smtClean="0"/>
              <a:t>Supercontinuum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generation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2"/>
              </a:rPr>
              <a:t>http</a:t>
            </a:r>
            <a:r>
              <a:rPr lang="de-DE" sz="1400" dirty="0">
                <a:hlinkClick r:id="rId2"/>
              </a:rPr>
              <a:t>://</a:t>
            </a:r>
            <a:r>
              <a:rPr lang="de-DE" sz="1400" dirty="0" smtClean="0">
                <a:hlinkClick r:id="rId2"/>
              </a:rPr>
              <a:t>www.rp-photonics.com/supercontinuum_generation.html</a:t>
            </a: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r>
              <a:rPr lang="de-DE" sz="1400" dirty="0" smtClean="0"/>
              <a:t>/2/ </a:t>
            </a:r>
            <a:r>
              <a:rPr lang="de-DE" sz="1400" dirty="0"/>
              <a:t>Saleh, B. und </a:t>
            </a:r>
            <a:r>
              <a:rPr lang="de-DE" sz="1400" dirty="0" err="1"/>
              <a:t>Teich,M.V</a:t>
            </a:r>
            <a:r>
              <a:rPr lang="de-DE" sz="1400" dirty="0"/>
              <a:t>., Grundlagen der </a:t>
            </a:r>
            <a:r>
              <a:rPr lang="de-DE" sz="1400" dirty="0" err="1"/>
              <a:t>Photonik</a:t>
            </a:r>
            <a:r>
              <a:rPr lang="de-DE" sz="1400" dirty="0"/>
              <a:t>, </a:t>
            </a:r>
            <a:r>
              <a:rPr lang="de-DE" sz="1400" dirty="0" err="1"/>
              <a:t>Wiley</a:t>
            </a:r>
            <a:r>
              <a:rPr lang="de-DE" sz="1400" dirty="0"/>
              <a:t>-VCH, </a:t>
            </a:r>
            <a:r>
              <a:rPr lang="de-DE" sz="1400" dirty="0" smtClean="0"/>
              <a:t>2008</a:t>
            </a:r>
          </a:p>
          <a:p>
            <a:endParaRPr lang="de-DE" sz="1400" dirty="0" smtClean="0"/>
          </a:p>
          <a:p>
            <a:r>
              <a:rPr lang="de-DE" sz="1400" dirty="0" smtClean="0"/>
              <a:t>/3/ </a:t>
            </a:r>
            <a:r>
              <a:rPr lang="de-DE" sz="1400" i="1" dirty="0" err="1" smtClean="0"/>
              <a:t>Stimulated</a:t>
            </a:r>
            <a:r>
              <a:rPr lang="de-DE" sz="1400" i="1" dirty="0" smtClean="0"/>
              <a:t> Raman </a:t>
            </a:r>
            <a:r>
              <a:rPr lang="de-DE" sz="1400" i="1" dirty="0" err="1" smtClean="0"/>
              <a:t>Scattering</a:t>
            </a:r>
            <a:r>
              <a:rPr lang="de-DE" sz="1400" dirty="0" smtClean="0"/>
              <a:t>, </a:t>
            </a:r>
            <a:r>
              <a:rPr lang="de-DE" sz="1400" dirty="0">
                <a:hlinkClick r:id="rId3"/>
              </a:rPr>
              <a:t>http://www.esrl.noaa.gov/psd/outreach/education/science/raman/</a:t>
            </a:r>
            <a:endParaRPr lang="de-DE" sz="1400" dirty="0" smtClean="0"/>
          </a:p>
          <a:p>
            <a:endParaRPr lang="de-DE" sz="1400" dirty="0" smtClean="0"/>
          </a:p>
          <a:p>
            <a:r>
              <a:rPr lang="de-DE" sz="1400" dirty="0" smtClean="0"/>
              <a:t>/4/ </a:t>
            </a:r>
            <a:r>
              <a:rPr lang="de-DE" sz="1400" i="1" dirty="0"/>
              <a:t>Spintronik mit </a:t>
            </a:r>
            <a:r>
              <a:rPr lang="de-DE" sz="1400" i="1" dirty="0" err="1" smtClean="0"/>
              <a:t>Solitonen</a:t>
            </a:r>
            <a:r>
              <a:rPr lang="de-DE" sz="1400" dirty="0" smtClean="0"/>
              <a:t>,</a:t>
            </a:r>
            <a:endParaRPr lang="de-DE" sz="1400" dirty="0"/>
          </a:p>
          <a:p>
            <a:r>
              <a:rPr lang="de-DE" sz="1400" dirty="0" smtClean="0">
                <a:hlinkClick r:id="rId4"/>
              </a:rPr>
              <a:t>http</a:t>
            </a:r>
            <a:r>
              <a:rPr lang="de-DE" sz="1400" dirty="0">
                <a:hlinkClick r:id="rId4"/>
              </a:rPr>
              <a:t>://</a:t>
            </a:r>
            <a:r>
              <a:rPr lang="de-DE" sz="1400" dirty="0" smtClean="0">
                <a:hlinkClick r:id="rId4"/>
              </a:rPr>
              <a:t>www.weltderphysik.de/gebiet/technik/spintronik/solitonen/</a:t>
            </a: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r>
              <a:rPr lang="de-DE" sz="1400" i="1" dirty="0" smtClean="0"/>
              <a:t>/5/ Technische Erläuterungen zur Faseroptik</a:t>
            </a:r>
            <a:r>
              <a:rPr lang="de-DE" sz="1400" dirty="0" smtClean="0"/>
              <a:t>, Newport: </a:t>
            </a:r>
            <a:r>
              <a:rPr lang="de-DE" sz="1400" dirty="0">
                <a:hlinkClick r:id="rId5"/>
              </a:rPr>
              <a:t>http://</a:t>
            </a:r>
            <a:r>
              <a:rPr lang="de-DE" sz="1400" dirty="0" smtClean="0">
                <a:hlinkClick r:id="rId5"/>
              </a:rPr>
              <a:t>www.newport.com/store/gencontent.aspx?id=978863&amp;lang=1031&amp;print=1</a:t>
            </a:r>
            <a:endParaRPr lang="de-DE" sz="1400" dirty="0" smtClean="0"/>
          </a:p>
          <a:p>
            <a:endParaRPr lang="de-DE" sz="1400" dirty="0"/>
          </a:p>
          <a:p>
            <a:r>
              <a:rPr lang="de-DE" sz="1400" dirty="0" smtClean="0"/>
              <a:t>/6/ </a:t>
            </a:r>
            <a:r>
              <a:rPr lang="de-DE" sz="1400" i="1" dirty="0"/>
              <a:t>Optical </a:t>
            </a:r>
            <a:r>
              <a:rPr lang="de-DE" sz="1400" i="1" dirty="0" err="1"/>
              <a:t>autocorrelation</a:t>
            </a:r>
            <a:r>
              <a:rPr lang="de-DE" sz="1400" dirty="0"/>
              <a:t>, </a:t>
            </a:r>
            <a:r>
              <a:rPr lang="de-DE" sz="1400" dirty="0">
                <a:hlinkClick r:id="rId6"/>
              </a:rPr>
              <a:t>http://</a:t>
            </a:r>
            <a:r>
              <a:rPr lang="de-DE" sz="1400" dirty="0" smtClean="0">
                <a:hlinkClick r:id="rId6"/>
              </a:rPr>
              <a:t>en.wikipedia.org/wiki/Optical_autocorrelation</a:t>
            </a:r>
            <a:endParaRPr lang="de-DE" sz="1400" dirty="0" smtClean="0"/>
          </a:p>
          <a:p>
            <a:endParaRPr lang="de-DE" sz="1400" dirty="0"/>
          </a:p>
          <a:p>
            <a:r>
              <a:rPr lang="de-DE" sz="1400" dirty="0" smtClean="0"/>
              <a:t>/7/ Eichler, J., </a:t>
            </a:r>
            <a:r>
              <a:rPr lang="de-DE" sz="1400" i="1" dirty="0" smtClean="0"/>
              <a:t>Laser – Bauformen, Strahlführung, Anwendungen </a:t>
            </a:r>
            <a:r>
              <a:rPr lang="de-DE" sz="1400" dirty="0" smtClean="0"/>
              <a:t>, Springer Verlag, 2010</a:t>
            </a:r>
          </a:p>
          <a:p>
            <a:endParaRPr lang="de-DE" sz="1400" dirty="0"/>
          </a:p>
          <a:p>
            <a:r>
              <a:rPr lang="de-DE" sz="1400" dirty="0" smtClean="0"/>
              <a:t>/8/ </a:t>
            </a:r>
            <a:r>
              <a:rPr lang="de-DE" sz="1400" dirty="0"/>
              <a:t>Bohn, T., </a:t>
            </a:r>
            <a:r>
              <a:rPr lang="de-DE" sz="1400" i="1" dirty="0"/>
              <a:t>Aufbau und Charakterisierung einer Ultrakurzpuls-Weißlichtquelle zur Spektroskopie von Metall-Nanopartikeln</a:t>
            </a:r>
            <a:r>
              <a:rPr lang="de-DE" sz="1400" dirty="0"/>
              <a:t>, Diplomarbeit, Uni </a:t>
            </a:r>
            <a:r>
              <a:rPr lang="de-DE" sz="1400" dirty="0" smtClean="0"/>
              <a:t>Oldenburg, </a:t>
            </a:r>
            <a:r>
              <a:rPr lang="de-DE" sz="1400" dirty="0"/>
              <a:t>2009</a:t>
            </a:r>
          </a:p>
          <a:p>
            <a:endParaRPr lang="de-DE" sz="140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22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8042" y="836712"/>
            <a:ext cx="7564438" cy="1143000"/>
          </a:xfrm>
        </p:spPr>
        <p:txBody>
          <a:bodyPr/>
          <a:lstStyle/>
          <a:p>
            <a:r>
              <a:rPr lang="de-DE" b="1" u="sng" dirty="0" smtClean="0"/>
              <a:t>Selbstphasenmodulation (SPM)</a:t>
            </a:r>
            <a:endParaRPr lang="de-DE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87450" y="2016720"/>
                <a:ext cx="7561263" cy="4292600"/>
              </a:xfrm>
            </p:spPr>
            <p:txBody>
              <a:bodyPr/>
              <a:lstStyle/>
              <a:p>
                <a:r>
                  <a:rPr lang="de-DE" dirty="0" smtClean="0"/>
                  <a:t>Nebeneffekt des Kerr-Effekts: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de-DE" b="0" dirty="0" smtClean="0"/>
              </a:p>
              <a:p>
                <a:endParaRPr lang="de-DE" dirty="0" smtClean="0"/>
              </a:p>
              <a:p>
                <a:r>
                  <a:rPr lang="de-DE" dirty="0" smtClean="0"/>
                  <a:t>Dadurch ist auch der Wellenvektor zeitabhängig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⋅</m:t>
                      </m:r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 smtClean="0"/>
              </a:p>
              <a:p>
                <a:endParaRPr lang="de-DE" dirty="0" smtClean="0"/>
              </a:p>
              <a:p>
                <a:r>
                  <a:rPr lang="de-DE" dirty="0" smtClean="0"/>
                  <a:t>Es kommt zur Einführung einer Phase: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</a:rPr>
                      <m:t>𝜙</m:t>
                    </m:r>
                    <m:r>
                      <a:rPr lang="de-DE" i="1">
                        <a:latin typeface="Cambria Math"/>
                      </a:rPr>
                      <m:t> 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𝑡</m:t>
                    </m:r>
                    <m:r>
                      <a:rPr lang="de-DE" i="1">
                        <a:latin typeface="Cambria Math"/>
                      </a:rPr>
                      <m:t> −</m:t>
                    </m:r>
                    <m:r>
                      <a:rPr lang="de-DE" i="1">
                        <a:latin typeface="Cambria Math"/>
                      </a:rPr>
                      <m:t>𝑘</m:t>
                    </m:r>
                    <m:r>
                      <a:rPr lang="de-DE" i="1">
                        <a:latin typeface="Cambria Math"/>
                      </a:rPr>
                      <m:t>(</m:t>
                    </m:r>
                    <m:r>
                      <a:rPr lang="de-DE" i="1">
                        <a:latin typeface="Cambria Math"/>
                      </a:rPr>
                      <m:t>𝑡</m:t>
                    </m:r>
                    <m:r>
                      <a:rPr lang="de-DE" i="1">
                        <a:latin typeface="Cambria Math"/>
                      </a:rPr>
                      <m:t>) </m:t>
                    </m:r>
                    <m:r>
                      <a:rPr lang="de-DE" i="1">
                        <a:latin typeface="Cambria Math"/>
                      </a:rPr>
                      <m:t>𝑧</m:t>
                    </m:r>
                    <m:r>
                      <a:rPr lang="de-DE" i="1">
                        <a:latin typeface="Cambria Math"/>
                      </a:rPr>
                      <m:t> =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i="1">
                            <a:latin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de-DE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de-DE" i="1">
                                <a:latin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450" y="2016720"/>
                <a:ext cx="7561263" cy="4292600"/>
              </a:xfrm>
              <a:blipFill rotWithShape="1">
                <a:blip r:embed="rId2"/>
                <a:stretch>
                  <a:fillRect l="-1129" t="-9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87450" y="1728688"/>
                <a:ext cx="7561263" cy="4292600"/>
              </a:xfrm>
            </p:spPr>
            <p:txBody>
              <a:bodyPr/>
              <a:lstStyle/>
              <a:p>
                <a:r>
                  <a:rPr lang="de-DE" dirty="0" smtClean="0"/>
                  <a:t>Vergrößerung der spektralen Bandbreite: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Δ</m:t>
                      </m:r>
                      <m:r>
                        <a:rPr lang="de-DE" b="0" i="1" smtClean="0">
                          <a:latin typeface="Cambria Math"/>
                        </a:rPr>
                        <m:t>𝜔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Φ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/>
                                </a:rPr>
                                <m:t>z</m:t>
                              </m:r>
                              <m:r>
                                <a:rPr lang="de-DE" b="0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b="0" dirty="0" smtClean="0"/>
              </a:p>
              <a:p>
                <a:r>
                  <a:rPr lang="de-DE" b="0" dirty="0" smtClean="0"/>
                  <a:t>Beispiel Gauß-Puls: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Δ</m:t>
                      </m:r>
                      <m:r>
                        <a:rPr lang="de-DE" b="0" i="1" smtClean="0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∝</m:t>
                      </m:r>
                      <m:r>
                        <a:rPr lang="de-DE" b="0" i="1" smtClean="0">
                          <a:latin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r>
                            <a:rPr lang="de-DE" b="0" i="1" smtClean="0">
                              <a:latin typeface="Cambria Math"/>
                            </a:rPr>
                            <m:t>(−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450" y="1728688"/>
                <a:ext cx="7561263" cy="4292600"/>
              </a:xfrm>
              <a:blipFill rotWithShape="1">
                <a:blip r:embed="rId2"/>
                <a:stretch>
                  <a:fillRect l="-1129" t="-9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5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ens\Desktop\selbstphasenmodulatio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02" y="980728"/>
            <a:ext cx="7424738" cy="57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832" y="620688"/>
            <a:ext cx="4733975" cy="1143000"/>
          </a:xfrm>
        </p:spPr>
        <p:txBody>
          <a:bodyPr/>
          <a:lstStyle/>
          <a:p>
            <a:r>
              <a:rPr lang="de-DE" b="1" u="sng" dirty="0" err="1" smtClean="0">
                <a:solidFill>
                  <a:schemeClr val="tx1"/>
                </a:solidFill>
              </a:rPr>
              <a:t>Ramanstreuung</a:t>
            </a:r>
            <a:endParaRPr lang="de-DE" b="1" u="sng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7" y="1988840"/>
            <a:ext cx="4752527" cy="4292600"/>
          </a:xfrm>
        </p:spPr>
        <p:txBody>
          <a:bodyPr/>
          <a:lstStyle/>
          <a:p>
            <a:r>
              <a:rPr lang="de-DE" dirty="0" smtClean="0"/>
              <a:t>Streuung an Molekülen      oder optischen Phononen</a:t>
            </a:r>
          </a:p>
          <a:p>
            <a:endParaRPr lang="de-DE" dirty="0"/>
          </a:p>
          <a:p>
            <a:r>
              <a:rPr lang="de-DE" dirty="0" smtClean="0"/>
              <a:t>Absorption =&gt; Anti-Stokes</a:t>
            </a:r>
          </a:p>
          <a:p>
            <a:endParaRPr lang="de-DE" dirty="0"/>
          </a:p>
          <a:p>
            <a:r>
              <a:rPr lang="de-DE" dirty="0" smtClean="0"/>
              <a:t>Anregung =&gt; Stokes</a:t>
            </a:r>
          </a:p>
          <a:p>
            <a:endParaRPr lang="de-DE" dirty="0"/>
          </a:p>
          <a:p>
            <a:r>
              <a:rPr lang="de-DE" dirty="0" smtClean="0"/>
              <a:t>Stimulierte </a:t>
            </a:r>
            <a:r>
              <a:rPr lang="de-DE" dirty="0" err="1" smtClean="0"/>
              <a:t>Ramanstreuung</a:t>
            </a:r>
            <a:r>
              <a:rPr lang="de-DE" dirty="0" smtClean="0"/>
              <a:t> in nichtlinearem Medium:</a:t>
            </a:r>
          </a:p>
          <a:p>
            <a:pPr lvl="1"/>
            <a:r>
              <a:rPr lang="de-DE" dirty="0" smtClean="0"/>
              <a:t>Niederfrequente Teil des Spektrums auf Kosten des </a:t>
            </a:r>
            <a:r>
              <a:rPr lang="de-DE" dirty="0" err="1" smtClean="0"/>
              <a:t>höherfrequenten</a:t>
            </a:r>
            <a:r>
              <a:rPr lang="de-DE" dirty="0" smtClean="0"/>
              <a:t> Teils verstärkt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56176" y="5085184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/3/)</a:t>
            </a:r>
            <a:endParaRPr lang="de-DE" sz="105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324571" cy="330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1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6616" y="972543"/>
            <a:ext cx="7564438" cy="1143000"/>
          </a:xfrm>
        </p:spPr>
        <p:txBody>
          <a:bodyPr/>
          <a:lstStyle/>
          <a:p>
            <a:r>
              <a:rPr lang="de-DE" b="1" u="sng" dirty="0" smtClean="0"/>
              <a:t>GVD </a:t>
            </a:r>
            <a:r>
              <a:rPr lang="de-DE" sz="1800" dirty="0" smtClean="0"/>
              <a:t>(Group </a:t>
            </a:r>
            <a:r>
              <a:rPr lang="de-DE" sz="1800" dirty="0" err="1" smtClean="0"/>
              <a:t>Velocity</a:t>
            </a:r>
            <a:r>
              <a:rPr lang="de-DE" sz="1800" dirty="0" smtClean="0"/>
              <a:t> Dispersion)</a:t>
            </a:r>
            <a:endParaRPr lang="de-DE" b="1" u="sng" dirty="0"/>
          </a:p>
        </p:txBody>
      </p:sp>
      <p:pic>
        <p:nvPicPr>
          <p:cNvPr id="1026" name="Picture 2" descr="C:\Users\Jens\Desktop\gv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" y="1916832"/>
            <a:ext cx="800729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827584" y="6021288"/>
                <a:ext cx="4256806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𝐺𝐷𝐷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𝐺𝑉𝐷</m:t>
                      </m:r>
                      <m:r>
                        <a:rPr lang="de-DE" b="0" i="1" smtClean="0">
                          <a:latin typeface="Cambria Math"/>
                        </a:rPr>
                        <m:t>⋅</m:t>
                      </m:r>
                      <m:r>
                        <a:rPr lang="de-DE" b="0" i="1" smtClean="0">
                          <a:latin typeface="Cambria Math"/>
                        </a:rPr>
                        <m:t>𝐿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021288"/>
                <a:ext cx="4256806" cy="7203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6084169" y="119675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Komponenten mit kleineren Wellenlängen (B) kommen später an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632341" y="5623277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/2/)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765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70" y="692696"/>
            <a:ext cx="7564438" cy="1143000"/>
          </a:xfrm>
        </p:spPr>
        <p:txBody>
          <a:bodyPr/>
          <a:lstStyle/>
          <a:p>
            <a:r>
              <a:rPr lang="de-DE" b="1" u="sng" dirty="0" err="1" smtClean="0"/>
              <a:t>Solitonenspaltung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72816"/>
            <a:ext cx="7561263" cy="4292600"/>
          </a:xfrm>
        </p:spPr>
        <p:txBody>
          <a:bodyPr/>
          <a:lstStyle/>
          <a:p>
            <a:r>
              <a:rPr lang="de-DE" dirty="0" err="1" smtClean="0"/>
              <a:t>Soliton</a:t>
            </a:r>
            <a:r>
              <a:rPr lang="de-DE" dirty="0" smtClean="0"/>
              <a:t> = Welle </a:t>
            </a:r>
            <a:r>
              <a:rPr lang="de-DE" dirty="0" smtClean="0"/>
              <a:t>die</a:t>
            </a:r>
            <a:r>
              <a:rPr lang="de-DE" dirty="0" smtClean="0"/>
              <a:t> </a:t>
            </a:r>
            <a:r>
              <a:rPr lang="de-DE" dirty="0" smtClean="0"/>
              <a:t>ihre Form </a:t>
            </a:r>
            <a:r>
              <a:rPr lang="de-DE" dirty="0" smtClean="0"/>
              <a:t>nicht ändert</a:t>
            </a:r>
            <a:endParaRPr lang="de-DE" dirty="0" smtClean="0"/>
          </a:p>
          <a:p>
            <a:r>
              <a:rPr lang="de-DE" dirty="0" smtClean="0"/>
              <a:t>Als Wasserwelle erstmals 1834 von John Scott Russel entdeckt</a:t>
            </a:r>
            <a:endParaRPr lang="de-DE" dirty="0"/>
          </a:p>
        </p:txBody>
      </p:sp>
      <p:pic>
        <p:nvPicPr>
          <p:cNvPr id="1026" name="Picture 2" descr="C:\Users\Jens\Documents\My Dropbox\Uni\MASTER\solitonen\Latex\pictures\2010_soliton_Heriott-Watt-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06" y="3140968"/>
            <a:ext cx="5242417" cy="35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185138" y="6476854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(aus /4/)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8791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Bildschirmpräsentation (4:3)</PresentationFormat>
  <Paragraphs>223</Paragraphs>
  <Slides>34</Slides>
  <Notes>9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Standarddesign</vt:lpstr>
      <vt:lpstr>Weißlichterzeugung</vt:lpstr>
      <vt:lpstr>Gliederung</vt:lpstr>
      <vt:lpstr>Weißlicht - Superkontinuum</vt:lpstr>
      <vt:lpstr>Selbstphasenmodulation (SPM)</vt:lpstr>
      <vt:lpstr>PowerPoint-Präsentation</vt:lpstr>
      <vt:lpstr>PowerPoint-Präsentation</vt:lpstr>
      <vt:lpstr>Ramanstreuung</vt:lpstr>
      <vt:lpstr>GVD (Group Velocity Dispersion)</vt:lpstr>
      <vt:lpstr>Solitonenspaltung</vt:lpstr>
      <vt:lpstr>PowerPoint-Präsentation</vt:lpstr>
      <vt:lpstr>PowerPoint-Präsentation</vt:lpstr>
      <vt:lpstr>Analogon</vt:lpstr>
      <vt:lpstr>PowerPoint-Präsentation</vt:lpstr>
      <vt:lpstr>Vierwellen-Mischung</vt:lpstr>
      <vt:lpstr>Photonische Kristallfasern (PCF)</vt:lpstr>
      <vt:lpstr>Indexgeführte Fasern</vt:lpstr>
      <vt:lpstr>Dispersion der verwendeten Faser</vt:lpstr>
      <vt:lpstr>Autokorrelator</vt:lpstr>
      <vt:lpstr>Intensitätsautokorrelator</vt:lpstr>
      <vt:lpstr>PowerPoint-Präsentation</vt:lpstr>
      <vt:lpstr>PowerPoint-Präsentation</vt:lpstr>
      <vt:lpstr>Interferometrie-Autokorrelation</vt:lpstr>
      <vt:lpstr>PowerPoint-Präsentation</vt:lpstr>
      <vt:lpstr>Versuchsaufbau</vt:lpstr>
      <vt:lpstr>Superkontinuum</vt:lpstr>
      <vt:lpstr>Abhängigkeit Spektrum - Leistung</vt:lpstr>
      <vt:lpstr>Abhängigkeit Spektrum - Leistung</vt:lpstr>
      <vt:lpstr>Abhängigkeit Spektrum - Pulsdauer</vt:lpstr>
      <vt:lpstr>Abhängigkeit Pulsdauer – Ort P2</vt:lpstr>
      <vt:lpstr>Abhängigkeit Spektrum - Pulsdauer</vt:lpstr>
      <vt:lpstr>Abhängigkeit Spektrum - Pulsdauer</vt:lpstr>
      <vt:lpstr>PowerPoint-Präsentation</vt:lpstr>
      <vt:lpstr>Fazit</vt:lpstr>
      <vt:lpstr>Quellen:</vt:lpstr>
    </vt:vector>
  </TitlesOfParts>
  <Company>Universität Oldenburg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Weißlichterzeugung</dc:title>
  <dc:creator>Jens</dc:creator>
  <cp:keywords>Physik</cp:keywords>
  <cp:lastModifiedBy>Jens</cp:lastModifiedBy>
  <cp:revision>110</cp:revision>
  <dcterms:created xsi:type="dcterms:W3CDTF">2006-03-10T10:55:20Z</dcterms:created>
  <dcterms:modified xsi:type="dcterms:W3CDTF">2012-05-14T15:21:50Z</dcterms:modified>
</cp:coreProperties>
</file>